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64" r:id="rId4"/>
    <p:sldId id="261" r:id="rId5"/>
    <p:sldId id="262" r:id="rId6"/>
    <p:sldId id="268" r:id="rId7"/>
    <p:sldId id="266" r:id="rId8"/>
    <p:sldId id="267" r:id="rId9"/>
    <p:sldId id="269" r:id="rId10"/>
    <p:sldId id="270" r:id="rId11"/>
    <p:sldId id="271" r:id="rId12"/>
    <p:sldId id="259" r:id="rId13"/>
    <p:sldId id="258" r:id="rId14"/>
    <p:sldId id="263" r:id="rId15"/>
    <p:sldId id="265" r:id="rId16"/>
    <p:sldId id="260" r:id="rId17"/>
    <p:sldId id="272" r:id="rId18"/>
    <p:sldId id="273" r:id="rId19"/>
    <p:sldId id="284" r:id="rId20"/>
    <p:sldId id="278" r:id="rId21"/>
    <p:sldId id="277" r:id="rId22"/>
    <p:sldId id="274" r:id="rId23"/>
    <p:sldId id="275" r:id="rId24"/>
    <p:sldId id="276" r:id="rId25"/>
    <p:sldId id="280" r:id="rId26"/>
    <p:sldId id="279" r:id="rId27"/>
    <p:sldId id="281" r:id="rId28"/>
    <p:sldId id="282" r:id="rId29"/>
    <p:sldId id="283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" initials="A" lastIdx="1" clrIdx="0">
    <p:extLst>
      <p:ext uri="{19B8F6BF-5375-455C-9EA6-DF929625EA0E}">
        <p15:presenceInfo xmlns:p15="http://schemas.microsoft.com/office/powerpoint/2012/main" userId="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634" y="8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3139D-2ACA-489A-B958-2BB6931E01AD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A5F2D-A21E-460A-A6D8-8B8E25076E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253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5A5F2D-A21E-460A-A6D8-8B8E25076E3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8221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8649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068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0063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55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986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6112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2988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131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352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77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277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F4B62-27AB-4F2E-9D2C-D11AD5045D5A}" type="datetimeFigureOut">
              <a:rPr lang="ru-RU" smtClean="0"/>
              <a:t>20200617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49D23C-5FF7-4410-B525-ECE1E3EE0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7403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osudha89/GYAFC-corpu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stih.su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mario23/KenLM-trainin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6E1824-6EDA-481B-98D5-33F0DD8473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Text Style Transfer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905EA99-9FAC-47EB-8DAA-F7758C3C8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957145"/>
            <a:ext cx="6858000" cy="1655762"/>
          </a:xfrm>
        </p:spPr>
        <p:txBody>
          <a:bodyPr/>
          <a:lstStyle/>
          <a:p>
            <a:pPr algn="r"/>
            <a:r>
              <a:rPr lang="ru-RU" dirty="0"/>
              <a:t>Вакуленко Юлия</a:t>
            </a:r>
          </a:p>
          <a:p>
            <a:pPr algn="r"/>
            <a:r>
              <a:rPr lang="ru-RU" dirty="0"/>
              <a:t>Михайлин Дмитрий</a:t>
            </a:r>
          </a:p>
        </p:txBody>
      </p:sp>
    </p:spTree>
    <p:extLst>
      <p:ext uri="{BB962C8B-B14F-4D97-AF65-F5344CB8AC3E}">
        <p14:creationId xmlns:p14="http://schemas.microsoft.com/office/powerpoint/2010/main" val="1001983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4A8067-9A44-4941-A059-AE8711493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работы нейросети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E81B91-74DC-472E-B43A-E0281789A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Клас</a:t>
            </a:r>
            <a:r>
              <a:rPr lang="en-US" dirty="0"/>
              <a:t>c</a:t>
            </a:r>
            <a:r>
              <a:rPr lang="ru-RU" dirty="0" err="1"/>
              <a:t>ификатор</a:t>
            </a:r>
            <a:r>
              <a:rPr lang="ru-RU" dirty="0"/>
              <a:t> стиля </a:t>
            </a:r>
            <a:r>
              <a:rPr lang="en-US" dirty="0" err="1"/>
              <a:t>fastText</a:t>
            </a:r>
            <a:endParaRPr lang="en-US" dirty="0"/>
          </a:p>
          <a:p>
            <a:r>
              <a:rPr lang="ru-RU" dirty="0"/>
              <a:t>Сохранение содержания (</a:t>
            </a:r>
            <a:r>
              <a:rPr lang="en-US" dirty="0"/>
              <a:t>BLEU score </a:t>
            </a:r>
            <a:r>
              <a:rPr lang="ru-RU" dirty="0"/>
              <a:t>из </a:t>
            </a:r>
            <a:r>
              <a:rPr lang="en-US" dirty="0"/>
              <a:t>NLTK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Плавность (</a:t>
            </a:r>
            <a:r>
              <a:rPr lang="ru-RU" dirty="0" err="1"/>
              <a:t>перплексия</a:t>
            </a:r>
            <a:r>
              <a:rPr lang="ru-RU" dirty="0"/>
              <a:t> сгенерированного предложения, 5-грамная языковая модель, обученная с помощью </a:t>
            </a:r>
            <a:r>
              <a:rPr lang="en-US" dirty="0" err="1"/>
              <a:t>KenLM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09495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E2192D-9C1A-44BE-B8EB-352EEA937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61" y="196450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/>
              <a:t>Примеры из статьи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CA4F156-775F-4D70-89C7-BB150418CC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10" t="35631" r="5340" b="40205"/>
          <a:stretch/>
        </p:blipFill>
        <p:spPr>
          <a:xfrm>
            <a:off x="610896" y="1382505"/>
            <a:ext cx="4431622" cy="19031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602E2A-F0BC-44FB-805C-1ECA147C94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57" t="37482" r="45145" b="44680"/>
          <a:stretch/>
        </p:blipFill>
        <p:spPr>
          <a:xfrm>
            <a:off x="452761" y="3651143"/>
            <a:ext cx="5175360" cy="119253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A4580D-B0B2-49F6-9F8A-367A432CA2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59" t="38220" r="38451" b="43657"/>
          <a:stretch/>
        </p:blipFill>
        <p:spPr>
          <a:xfrm>
            <a:off x="325498" y="4987224"/>
            <a:ext cx="5429886" cy="110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39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9887BA-FC41-4FDC-8444-982E79405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484" y="365126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/>
              <a:t>Какие варианты мы рассматривали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7783A7-27CA-4C13-BB1E-17802E51A115}"/>
              </a:ext>
            </a:extLst>
          </p:cNvPr>
          <p:cNvSpPr txBox="1"/>
          <p:nvPr/>
        </p:nvSpPr>
        <p:spPr>
          <a:xfrm>
            <a:off x="408371" y="1988598"/>
            <a:ext cx="797381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GYAFC – </a:t>
            </a:r>
            <a:r>
              <a:rPr lang="ru-RU" sz="2800" dirty="0"/>
              <a:t>формальный и неформальный стиль</a:t>
            </a:r>
            <a:r>
              <a:rPr lang="en-US" sz="2800" dirty="0"/>
              <a:t>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https://github.com/raosudha89/GYAFC-corpus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ru-RU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Перенос стилей прозы русских писателей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Перенос стилей стихотворений +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Тональность русских </a:t>
            </a:r>
            <a:r>
              <a:rPr lang="ru-RU" sz="2800" dirty="0" err="1"/>
              <a:t>твитов</a:t>
            </a:r>
            <a:r>
              <a:rPr lang="ru-RU" sz="2800" dirty="0"/>
              <a:t> +</a:t>
            </a:r>
          </a:p>
        </p:txBody>
      </p:sp>
    </p:spTree>
    <p:extLst>
      <p:ext uri="{BB962C8B-B14F-4D97-AF65-F5344CB8AC3E}">
        <p14:creationId xmlns:p14="http://schemas.microsoft.com/office/powerpoint/2010/main" val="940313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BE1A8F-C8E4-49E5-B023-3EE17F651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751" y="0"/>
            <a:ext cx="7886700" cy="1325563"/>
          </a:xfrm>
        </p:spPr>
        <p:txBody>
          <a:bodyPr>
            <a:normAutofit/>
          </a:bodyPr>
          <a:lstStyle/>
          <a:p>
            <a:r>
              <a:rPr lang="ru-RU" sz="4000" dirty="0"/>
              <a:t>Стихи. Подготовка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AC7AFA-A268-410E-90A1-2C4214D4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974" y="1325563"/>
            <a:ext cx="7886700" cy="5120520"/>
          </a:xfrm>
        </p:spPr>
        <p:txBody>
          <a:bodyPr/>
          <a:lstStyle/>
          <a:p>
            <a:r>
              <a:rPr lang="ru-RU" sz="2600" dirty="0"/>
              <a:t>Стихотворения скачали с сайта </a:t>
            </a:r>
            <a:r>
              <a:rPr lang="en-US" sz="2600" u="sng" dirty="0">
                <a:hlinkClick r:id="rId2"/>
              </a:rPr>
              <a:t>http://stih.su/</a:t>
            </a:r>
            <a:endParaRPr lang="en-US" sz="2600" u="sng" dirty="0"/>
          </a:p>
          <a:p>
            <a:r>
              <a:rPr lang="ru-RU" sz="2600" dirty="0"/>
              <a:t>Предобработка стихотворений:</a:t>
            </a:r>
          </a:p>
          <a:p>
            <a:pPr lvl="1"/>
            <a:r>
              <a:rPr lang="ru-RU" dirty="0"/>
              <a:t>Даты, места написания</a:t>
            </a:r>
          </a:p>
          <a:p>
            <a:pPr lvl="1"/>
            <a:r>
              <a:rPr lang="ru-RU" dirty="0"/>
              <a:t>Примечания</a:t>
            </a:r>
          </a:p>
          <a:p>
            <a:pPr lvl="1"/>
            <a:r>
              <a:rPr lang="ru-RU" dirty="0"/>
              <a:t>Слова из смеси букв и знаков препинания (</a:t>
            </a:r>
            <a:r>
              <a:rPr lang="en-US" dirty="0"/>
              <a:t>n</a:t>
            </a:r>
            <a:r>
              <a:rPr lang="ru-RU" dirty="0" err="1"/>
              <a:t>риме</a:t>
            </a:r>
            <a:r>
              <a:rPr lang="en-US" dirty="0"/>
              <a:t>p</a:t>
            </a:r>
            <a:r>
              <a:rPr lang="ru-RU" dirty="0"/>
              <a:t>, </a:t>
            </a:r>
            <a:r>
              <a:rPr lang="ru-RU" dirty="0" err="1"/>
              <a:t>вс</a:t>
            </a:r>
            <a:r>
              <a:rPr lang="ru-RU" dirty="0"/>
              <a:t>?)</a:t>
            </a:r>
          </a:p>
          <a:p>
            <a:pPr lvl="1"/>
            <a:r>
              <a:rPr lang="ru-RU" dirty="0"/>
              <a:t>Иностранные слова</a:t>
            </a:r>
          </a:p>
          <a:p>
            <a:endParaRPr lang="ru-RU" dirty="0"/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C94A42CF-3D5C-477C-A9A0-8F1B303740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085211"/>
              </p:ext>
            </p:extLst>
          </p:nvPr>
        </p:nvGraphicFramePr>
        <p:xfrm>
          <a:off x="654635" y="4558863"/>
          <a:ext cx="7497378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9126">
                  <a:extLst>
                    <a:ext uri="{9D8B030D-6E8A-4147-A177-3AD203B41FA5}">
                      <a16:colId xmlns:a16="http://schemas.microsoft.com/office/drawing/2014/main" val="1873485311"/>
                    </a:ext>
                  </a:extLst>
                </a:gridCol>
                <a:gridCol w="2499126">
                  <a:extLst>
                    <a:ext uri="{9D8B030D-6E8A-4147-A177-3AD203B41FA5}">
                      <a16:colId xmlns:a16="http://schemas.microsoft.com/office/drawing/2014/main" val="4027648403"/>
                    </a:ext>
                  </a:extLst>
                </a:gridCol>
                <a:gridCol w="2499126">
                  <a:extLst>
                    <a:ext uri="{9D8B030D-6E8A-4147-A177-3AD203B41FA5}">
                      <a16:colId xmlns:a16="http://schemas.microsoft.com/office/drawing/2014/main" val="31156231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Пушкин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Цветаева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429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dirty="0"/>
                        <a:t>Число стихотворений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742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1338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001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6660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04D860-46B8-4E85-B408-64B5933E0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Подготовка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759C94-80F0-49D5-9948-777068E30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Разбиение на предложения (</a:t>
            </a:r>
            <a:r>
              <a:rPr lang="en-US" dirty="0" err="1"/>
              <a:t>nltk</a:t>
            </a:r>
            <a:r>
              <a:rPr lang="en-US" dirty="0"/>
              <a:t> </a:t>
            </a:r>
            <a:r>
              <a:rPr lang="en-US" dirty="0" err="1"/>
              <a:t>punkt</a:t>
            </a:r>
            <a:r>
              <a:rPr lang="en-US" dirty="0"/>
              <a:t> tokenizer</a:t>
            </a:r>
            <a:r>
              <a:rPr lang="ru-RU" dirty="0"/>
              <a:t>)</a:t>
            </a:r>
          </a:p>
          <a:p>
            <a:r>
              <a:rPr lang="ru-RU" dirty="0"/>
              <a:t>Много коротких предложений (Как? Где? Когда?)</a:t>
            </a:r>
            <a:endParaRPr lang="en-US" dirty="0"/>
          </a:p>
          <a:p>
            <a:r>
              <a:rPr lang="ru-RU" dirty="0"/>
              <a:t>Длина предложений – от 35 до 80 слов.</a:t>
            </a:r>
          </a:p>
          <a:p>
            <a:r>
              <a:rPr lang="en-US" dirty="0"/>
              <a:t>train, dev, test = 0.7, 0.2, 0.1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7EA56347-0F05-4501-9614-239A65A5A6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821516"/>
              </p:ext>
            </p:extLst>
          </p:nvPr>
        </p:nvGraphicFramePr>
        <p:xfrm>
          <a:off x="523351" y="3873063"/>
          <a:ext cx="7497378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9126">
                  <a:extLst>
                    <a:ext uri="{9D8B030D-6E8A-4147-A177-3AD203B41FA5}">
                      <a16:colId xmlns:a16="http://schemas.microsoft.com/office/drawing/2014/main" val="1873485311"/>
                    </a:ext>
                  </a:extLst>
                </a:gridCol>
                <a:gridCol w="2499126">
                  <a:extLst>
                    <a:ext uri="{9D8B030D-6E8A-4147-A177-3AD203B41FA5}">
                      <a16:colId xmlns:a16="http://schemas.microsoft.com/office/drawing/2014/main" val="4027648403"/>
                    </a:ext>
                  </a:extLst>
                </a:gridCol>
                <a:gridCol w="2499126">
                  <a:extLst>
                    <a:ext uri="{9D8B030D-6E8A-4147-A177-3AD203B41FA5}">
                      <a16:colId xmlns:a16="http://schemas.microsoft.com/office/drawing/2014/main" val="31156231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Пушкин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Цветаева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429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dirty="0"/>
                        <a:t>Число стихотворений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742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1338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001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dirty="0"/>
                        <a:t>Число «предложений»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5687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4940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32954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5283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072463-B0AB-4AB9-BF12-D15D5E428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Данные 2. Русский </a:t>
            </a:r>
            <a:r>
              <a:rPr lang="ru-RU" dirty="0" err="1"/>
              <a:t>твиттер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AC2891-DB04-4DA6-8D71-2579F0F59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3200" dirty="0" err="1"/>
              <a:t>Твиты</a:t>
            </a:r>
            <a:r>
              <a:rPr lang="ru-RU" sz="3200" dirty="0"/>
              <a:t> с положительной и отрицательной окраской </a:t>
            </a:r>
            <a:r>
              <a:rPr lang="ru-RU" dirty="0"/>
              <a:t>(</a:t>
            </a:r>
            <a:r>
              <a:rPr lang="en-US" dirty="0"/>
              <a:t>http://study.mokoron.com/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так плохо я себя не чувствовала давно :( </a:t>
            </a:r>
            <a:r>
              <a:rPr lang="en-US" dirty="0"/>
              <a:t>N=</a:t>
            </a:r>
            <a:r>
              <a:rPr lang="ru-RU" dirty="0"/>
              <a:t>114941</a:t>
            </a:r>
          </a:p>
          <a:p>
            <a:pPr marL="0" indent="0">
              <a:buNone/>
            </a:pPr>
            <a:r>
              <a:rPr lang="ru-RU" dirty="0">
                <a:solidFill>
                  <a:srgbClr val="FF6161"/>
                </a:solidFill>
              </a:rPr>
              <a:t>классная позвала в клуб ) </a:t>
            </a:r>
            <a:r>
              <a:rPr lang="ru-RU" dirty="0" err="1">
                <a:solidFill>
                  <a:srgbClr val="FF6161"/>
                </a:solidFill>
              </a:rPr>
              <a:t>ммм</a:t>
            </a:r>
            <a:r>
              <a:rPr lang="ru-RU" dirty="0">
                <a:solidFill>
                  <a:srgbClr val="FF6161"/>
                </a:solidFill>
              </a:rPr>
              <a:t> ) ) очень интересно ) </a:t>
            </a:r>
            <a:r>
              <a:rPr lang="ru-RU" dirty="0" err="1">
                <a:solidFill>
                  <a:srgbClr val="FF6161"/>
                </a:solidFill>
              </a:rPr>
              <a:t>ахахаххаха</a:t>
            </a:r>
            <a:r>
              <a:rPr lang="ru-RU" dirty="0">
                <a:solidFill>
                  <a:srgbClr val="FF6161"/>
                </a:solidFill>
              </a:rPr>
              <a:t> </a:t>
            </a:r>
            <a:r>
              <a:rPr lang="en-US" dirty="0"/>
              <a:t>N=</a:t>
            </a:r>
            <a:r>
              <a:rPr lang="ru-RU" dirty="0"/>
              <a:t>111925</a:t>
            </a:r>
          </a:p>
          <a:p>
            <a:r>
              <a:rPr lang="en-US" sz="3200" dirty="0" err="1"/>
              <a:t>nltk</a:t>
            </a:r>
            <a:r>
              <a:rPr lang="en-US" sz="3200" dirty="0"/>
              <a:t> </a:t>
            </a:r>
            <a:r>
              <a:rPr lang="en-US" sz="3200" dirty="0" err="1"/>
              <a:t>TweetTokenizer</a:t>
            </a:r>
            <a:endParaRPr lang="en-US" sz="3200" dirty="0"/>
          </a:p>
          <a:p>
            <a:r>
              <a:rPr lang="en-US" sz="3200" dirty="0"/>
              <a:t>train, dev, test = 0.7, 0.2, 0.1</a:t>
            </a:r>
            <a:endParaRPr lang="ru-RU" sz="3200" dirty="0"/>
          </a:p>
          <a:p>
            <a:pPr marL="0" indent="0">
              <a:buNone/>
            </a:pP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711490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9BA19-80C7-4659-A189-6D649E103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</a:t>
            </a:r>
            <a:r>
              <a:rPr lang="en-US" dirty="0"/>
              <a:t> </a:t>
            </a:r>
            <a:r>
              <a:rPr lang="ru-RU" dirty="0"/>
              <a:t>нейросети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582CB0-A2C2-452E-884C-C7EB90212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Классификатор</a:t>
            </a:r>
            <a:r>
              <a:rPr lang="en-US" dirty="0"/>
              <a:t> </a:t>
            </a:r>
            <a:r>
              <a:rPr lang="ru-RU" dirty="0"/>
              <a:t>стиля </a:t>
            </a:r>
            <a:r>
              <a:rPr lang="en-US" dirty="0" err="1"/>
              <a:t>fastText</a:t>
            </a:r>
            <a:endParaRPr lang="ru-RU" dirty="0"/>
          </a:p>
          <a:p>
            <a:pPr lvl="1"/>
            <a:r>
              <a:rPr lang="ru-RU" dirty="0"/>
              <a:t>Стихи</a:t>
            </a:r>
          </a:p>
          <a:p>
            <a:pPr lvl="2"/>
            <a:r>
              <a:rPr lang="en-US" dirty="0"/>
              <a:t>Accuracy=0.91</a:t>
            </a:r>
            <a:endParaRPr lang="ru-RU" dirty="0"/>
          </a:p>
          <a:p>
            <a:pPr lvl="2"/>
            <a:r>
              <a:rPr lang="en-US" dirty="0"/>
              <a:t>Precision=0.91</a:t>
            </a:r>
            <a:endParaRPr lang="ru-RU" dirty="0"/>
          </a:p>
          <a:p>
            <a:pPr lvl="1"/>
            <a:r>
              <a:rPr lang="ru-RU" dirty="0"/>
              <a:t>Твиттер</a:t>
            </a:r>
            <a:endParaRPr lang="en-US" dirty="0"/>
          </a:p>
          <a:p>
            <a:pPr lvl="2"/>
            <a:r>
              <a:rPr lang="en-US" dirty="0"/>
              <a:t>Accuracy=0.9992</a:t>
            </a:r>
            <a:endParaRPr lang="ru-RU" dirty="0"/>
          </a:p>
          <a:p>
            <a:pPr lvl="2"/>
            <a:r>
              <a:rPr lang="en-US" dirty="0"/>
              <a:t>Precision=0.9992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Языковая модель</a:t>
            </a:r>
            <a:r>
              <a:rPr lang="en-US" dirty="0"/>
              <a:t> </a:t>
            </a:r>
            <a:r>
              <a:rPr lang="en-US" dirty="0" err="1"/>
              <a:t>KenLM</a:t>
            </a:r>
            <a:r>
              <a:rPr lang="en-US" dirty="0"/>
              <a:t> (3-gram, 5-gram)</a:t>
            </a:r>
          </a:p>
          <a:p>
            <a:pPr marL="0" indent="0">
              <a:buNone/>
            </a:pPr>
            <a:r>
              <a:rPr lang="en-US" sz="2400" u="sng" dirty="0">
                <a:hlinkClick r:id="rId2"/>
              </a:rPr>
              <a:t>https://github.com/kmario23/KenLM-training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710345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FF5BDF-C99A-4841-9D33-136D798D7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нейросети. Стихи.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093D52-6E18-4C82-B2D6-F9C7E30FC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Число слоев</a:t>
            </a:r>
            <a:r>
              <a:rPr lang="en-US" dirty="0"/>
              <a:t> transformer</a:t>
            </a:r>
            <a:r>
              <a:rPr lang="ru-RU" dirty="0"/>
              <a:t> – 4</a:t>
            </a:r>
          </a:p>
          <a:p>
            <a:r>
              <a:rPr lang="ru-RU" dirty="0"/>
              <a:t>Число голов </a:t>
            </a:r>
            <a:r>
              <a:rPr lang="en-US" dirty="0"/>
              <a:t>attention – 4</a:t>
            </a:r>
          </a:p>
          <a:p>
            <a:r>
              <a:rPr lang="ru-RU" dirty="0"/>
              <a:t>Размерности </a:t>
            </a:r>
            <a:r>
              <a:rPr lang="ru-RU" dirty="0" err="1"/>
              <a:t>эмбеддингов</a:t>
            </a:r>
            <a:r>
              <a:rPr lang="ru-RU" dirty="0"/>
              <a:t> – 256</a:t>
            </a:r>
          </a:p>
          <a:p>
            <a:r>
              <a:rPr lang="en-US" dirty="0" err="1"/>
              <a:t>lr</a:t>
            </a:r>
            <a:r>
              <a:rPr lang="en-US" baseline="-25000" dirty="0" err="1"/>
              <a:t>D</a:t>
            </a:r>
            <a:r>
              <a:rPr lang="en-US" dirty="0"/>
              <a:t>=0.0001, </a:t>
            </a:r>
            <a:r>
              <a:rPr lang="en-US" dirty="0" err="1"/>
              <a:t>lr</a:t>
            </a:r>
            <a:r>
              <a:rPr lang="en-US" baseline="-25000" dirty="0" err="1"/>
              <a:t>F</a:t>
            </a:r>
            <a:r>
              <a:rPr lang="en-US" dirty="0"/>
              <a:t>=0.0001</a:t>
            </a:r>
            <a:endParaRPr lang="ru-RU" dirty="0"/>
          </a:p>
          <a:p>
            <a:r>
              <a:rPr lang="ru-RU" dirty="0"/>
              <a:t>Размер </a:t>
            </a:r>
            <a:r>
              <a:rPr lang="ru-RU" dirty="0" err="1"/>
              <a:t>батча</a:t>
            </a:r>
            <a:r>
              <a:rPr lang="ru-RU" dirty="0"/>
              <a:t> – 15</a:t>
            </a:r>
          </a:p>
          <a:p>
            <a:r>
              <a:rPr lang="ru-RU" dirty="0"/>
              <a:t>Минимальная частота слова – 3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81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A9CAD1-161C-4F00-8A81-E2CECD7D3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57529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Losses</a:t>
            </a:r>
            <a:endParaRPr lang="ru-RU" sz="3600" dirty="0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9A9AC8B-8B86-4026-8CC7-25CCAA9C66A8}"/>
              </a:ext>
            </a:extLst>
          </p:cNvPr>
          <p:cNvGrpSpPr/>
          <p:nvPr/>
        </p:nvGrpSpPr>
        <p:grpSpPr>
          <a:xfrm>
            <a:off x="301380" y="1687743"/>
            <a:ext cx="8541239" cy="4509856"/>
            <a:chOff x="301380" y="1983018"/>
            <a:chExt cx="8541239" cy="4509856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0B4CCDF2-89D9-4A58-9BF2-CFA6DC84E5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08" t="8992" r="8835" b="7001"/>
            <a:stretch/>
          </p:blipFill>
          <p:spPr>
            <a:xfrm>
              <a:off x="301380" y="1983018"/>
              <a:ext cx="8541239" cy="4509856"/>
            </a:xfrm>
            <a:prstGeom prst="rect">
              <a:avLst/>
            </a:prstGeom>
          </p:spPr>
        </p:pic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E154D0A2-1B11-405F-AE19-B858908EB1F5}"/>
                </a:ext>
              </a:extLst>
            </p:cNvPr>
            <p:cNvSpPr/>
            <p:nvPr/>
          </p:nvSpPr>
          <p:spPr>
            <a:xfrm>
              <a:off x="6583680" y="1983018"/>
              <a:ext cx="632460" cy="1429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FFE1D905-9155-4A53-98BE-2247679B1AAB}"/>
                </a:ext>
              </a:extLst>
            </p:cNvPr>
            <p:cNvSpPr/>
            <p:nvPr/>
          </p:nvSpPr>
          <p:spPr>
            <a:xfrm>
              <a:off x="6583680" y="4237946"/>
              <a:ext cx="632460" cy="1429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B3885E4B-65AA-4143-A394-F67AD3256475}"/>
                </a:ext>
              </a:extLst>
            </p:cNvPr>
            <p:cNvSpPr/>
            <p:nvPr/>
          </p:nvSpPr>
          <p:spPr>
            <a:xfrm>
              <a:off x="2156460" y="4237946"/>
              <a:ext cx="632460" cy="1429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F93069C5-9194-49B9-B569-628D405D8315}"/>
                </a:ext>
              </a:extLst>
            </p:cNvPr>
            <p:cNvSpPr/>
            <p:nvPr/>
          </p:nvSpPr>
          <p:spPr>
            <a:xfrm>
              <a:off x="2176019" y="1983018"/>
              <a:ext cx="632460" cy="1429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6668338-37C8-4977-98D1-1251914DD1E3}"/>
              </a:ext>
            </a:extLst>
          </p:cNvPr>
          <p:cNvSpPr txBox="1"/>
          <p:nvPr/>
        </p:nvSpPr>
        <p:spPr>
          <a:xfrm>
            <a:off x="6716950" y="146319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self</a:t>
            </a:r>
            <a:endParaRPr lang="ru-RU" baseline="-25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BCECF4-7C69-4593-AB01-3D7DCF4429A7}"/>
              </a:ext>
            </a:extLst>
          </p:cNvPr>
          <p:cNvSpPr txBox="1"/>
          <p:nvPr/>
        </p:nvSpPr>
        <p:spPr>
          <a:xfrm>
            <a:off x="1990188" y="3758005"/>
            <a:ext cx="593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cycle</a:t>
            </a:r>
            <a:endParaRPr lang="ru-RU" baseline="-25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957461-E397-49F0-81CF-50AB5A48EF69}"/>
              </a:ext>
            </a:extLst>
          </p:cNvPr>
          <p:cNvSpPr txBox="1"/>
          <p:nvPr/>
        </p:nvSpPr>
        <p:spPr>
          <a:xfrm>
            <a:off x="6648879" y="3768246"/>
            <a:ext cx="574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style</a:t>
            </a:r>
            <a:endParaRPr lang="ru-RU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FA1E42-10C5-4DE8-9A98-9B9BC24B4288}"/>
              </a:ext>
            </a:extLst>
          </p:cNvPr>
          <p:cNvSpPr txBox="1"/>
          <p:nvPr/>
        </p:nvSpPr>
        <p:spPr>
          <a:xfrm>
            <a:off x="2156460" y="1461373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discr</a:t>
            </a:r>
            <a:endParaRPr lang="ru-RU" baseline="-25000" dirty="0"/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52B9FC03-C78E-46BB-A86D-8F490AC527CC}"/>
              </a:ext>
            </a:extLst>
          </p:cNvPr>
          <p:cNvCxnSpPr/>
          <p:nvPr/>
        </p:nvCxnSpPr>
        <p:spPr>
          <a:xfrm>
            <a:off x="2388093" y="3195961"/>
            <a:ext cx="0" cy="2330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E53D2B85-8358-4DB0-A1D6-EC5365D35DB6}"/>
              </a:ext>
            </a:extLst>
          </p:cNvPr>
          <p:cNvCxnSpPr/>
          <p:nvPr/>
        </p:nvCxnSpPr>
        <p:spPr>
          <a:xfrm>
            <a:off x="2380695" y="5487879"/>
            <a:ext cx="0" cy="2330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4875410F-A677-4DF8-BCC3-DFB36F19AC94}"/>
              </a:ext>
            </a:extLst>
          </p:cNvPr>
          <p:cNvCxnSpPr/>
          <p:nvPr/>
        </p:nvCxnSpPr>
        <p:spPr>
          <a:xfrm>
            <a:off x="6847642" y="4202097"/>
            <a:ext cx="0" cy="2330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99078F72-5346-4AD0-8F06-5AD4DD57C538}"/>
              </a:ext>
            </a:extLst>
          </p:cNvPr>
          <p:cNvCxnSpPr/>
          <p:nvPr/>
        </p:nvCxnSpPr>
        <p:spPr>
          <a:xfrm>
            <a:off x="6739144" y="3402366"/>
            <a:ext cx="0" cy="2330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3F5BA534-F146-42A8-BD44-F4A9DD638FB0}"/>
              </a:ext>
            </a:extLst>
          </p:cNvPr>
          <p:cNvCxnSpPr/>
          <p:nvPr/>
        </p:nvCxnSpPr>
        <p:spPr>
          <a:xfrm>
            <a:off x="8515349" y="2587100"/>
            <a:ext cx="0" cy="23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2FF029C0-9A21-4A35-A61D-76B8543EAA71}"/>
              </a:ext>
            </a:extLst>
          </p:cNvPr>
          <p:cNvCxnSpPr/>
          <p:nvPr/>
        </p:nvCxnSpPr>
        <p:spPr>
          <a:xfrm>
            <a:off x="8491859" y="4701465"/>
            <a:ext cx="0" cy="23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D83D4BEA-E106-4435-AF76-A2FB5CDE2163}"/>
              </a:ext>
            </a:extLst>
          </p:cNvPr>
          <p:cNvCxnSpPr/>
          <p:nvPr/>
        </p:nvCxnSpPr>
        <p:spPr>
          <a:xfrm>
            <a:off x="4081136" y="4583835"/>
            <a:ext cx="0" cy="23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2C51A1CB-8FA1-4193-AC8A-99663AF01FE4}"/>
              </a:ext>
            </a:extLst>
          </p:cNvPr>
          <p:cNvCxnSpPr/>
          <p:nvPr/>
        </p:nvCxnSpPr>
        <p:spPr>
          <a:xfrm>
            <a:off x="4081136" y="2470580"/>
            <a:ext cx="0" cy="23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9DE1DDD-3E30-4786-B633-4A629C4E28F1}"/>
              </a:ext>
            </a:extLst>
          </p:cNvPr>
          <p:cNvSpPr txBox="1"/>
          <p:nvPr/>
        </p:nvSpPr>
        <p:spPr>
          <a:xfrm>
            <a:off x="8134229" y="6402250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4</a:t>
            </a:r>
            <a:r>
              <a:rPr lang="en-US" dirty="0"/>
              <a:t> </a:t>
            </a:r>
            <a:r>
              <a:rPr lang="ru-RU" dirty="0"/>
              <a:t>дня</a:t>
            </a:r>
          </a:p>
        </p:txBody>
      </p:sp>
    </p:spTree>
    <p:extLst>
      <p:ext uri="{BB962C8B-B14F-4D97-AF65-F5344CB8AC3E}">
        <p14:creationId xmlns:p14="http://schemas.microsoft.com/office/powerpoint/2010/main" val="3148228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DFF4C8-AA14-497E-8413-20C5A2062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AE71841-DED0-4BF3-BE6F-A2048809C0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71" t="36144" r="63958" b="39221"/>
          <a:stretch/>
        </p:blipFill>
        <p:spPr>
          <a:xfrm>
            <a:off x="488950" y="2005015"/>
            <a:ext cx="3603600" cy="20573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1DAB005-FED6-4E99-8DEC-D62E2FBDF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06" t="60906" r="64023" b="13864"/>
          <a:stretch/>
        </p:blipFill>
        <p:spPr>
          <a:xfrm>
            <a:off x="4395095" y="2005015"/>
            <a:ext cx="3591930" cy="2100260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66C9D224-53FF-47A1-B7E2-F79B5AAABDF3}"/>
              </a:ext>
            </a:extLst>
          </p:cNvPr>
          <p:cNvCxnSpPr/>
          <p:nvPr/>
        </p:nvCxnSpPr>
        <p:spPr>
          <a:xfrm>
            <a:off x="4981575" y="4676775"/>
            <a:ext cx="37147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5B2F1409-B1DF-4B14-8950-87CF75402E8A}"/>
              </a:ext>
            </a:extLst>
          </p:cNvPr>
          <p:cNvCxnSpPr/>
          <p:nvPr/>
        </p:nvCxnSpPr>
        <p:spPr>
          <a:xfrm>
            <a:off x="4981575" y="5057775"/>
            <a:ext cx="371475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D99B54E-39C7-492B-9755-241DD73FEE70}"/>
              </a:ext>
            </a:extLst>
          </p:cNvPr>
          <p:cNvSpPr txBox="1"/>
          <p:nvPr/>
        </p:nvSpPr>
        <p:spPr>
          <a:xfrm>
            <a:off x="5555238" y="4492109"/>
            <a:ext cx="2092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/>
              <a:t>Цветаева</a:t>
            </a:r>
            <a:r>
              <a:rPr lang="ru-RU" dirty="0" err="1">
                <a:sym typeface="Wingdings" panose="05000000000000000000" pitchFamily="2" charset="2"/>
              </a:rPr>
              <a:t>Пушкин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B5F583-B22F-48C2-89CD-8FAD1CFDD4F6}"/>
              </a:ext>
            </a:extLst>
          </p:cNvPr>
          <p:cNvSpPr txBox="1"/>
          <p:nvPr/>
        </p:nvSpPr>
        <p:spPr>
          <a:xfrm>
            <a:off x="5555238" y="4861441"/>
            <a:ext cx="2092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/>
              <a:t>Пушкин</a:t>
            </a:r>
            <a:r>
              <a:rPr lang="ru-RU" dirty="0" err="1">
                <a:sym typeface="Wingdings" panose="05000000000000000000" pitchFamily="2" charset="2"/>
              </a:rPr>
              <a:t>Цветаева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0749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67A158-0721-4DE4-9447-051481FBE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8DA0AF03-9D58-44C5-8267-FE4BCE3C918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ru-RU" dirty="0"/>
                  <a:t>Пусть есть набор </a:t>
                </a:r>
                <a:r>
                  <a:rPr lang="ru-RU" dirty="0" err="1"/>
                  <a:t>датасетов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{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}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bSup>
                    <m:r>
                      <a:rPr lang="ru-RU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dirty="0"/>
                  <a:t>, содержащих предложения из естественного языка. В каждом </a:t>
                </a:r>
                <a:r>
                  <a:rPr lang="ru-RU" dirty="0" err="1"/>
                  <a:t>датасете</a:t>
                </a:r>
                <a:r>
                  <a:rPr lang="ru-RU" dirty="0"/>
                  <a:t> предложения обладают какой-то общей характеристикой  - стилем.</a:t>
                </a:r>
              </a:p>
              <a:p>
                <a:r>
                  <a:rPr lang="ru-RU" dirty="0"/>
                  <a:t>Задача: имея предложение </a:t>
                </a:r>
                <a:r>
                  <a:rPr lang="en-US" b="1" i="1" dirty="0"/>
                  <a:t>x</a:t>
                </a:r>
                <a:r>
                  <a:rPr lang="en-US" dirty="0"/>
                  <a:t> </a:t>
                </a:r>
                <a:r>
                  <a:rPr lang="ru-RU" dirty="0"/>
                  <a:t>и стиль </a:t>
                </a:r>
                <a:r>
                  <a:rPr lang="en-US" b="1" i="1" dirty="0"/>
                  <a:t>s</a:t>
                </a:r>
                <a:r>
                  <a:rPr lang="en-US" dirty="0"/>
                  <a:t>,</a:t>
                </a:r>
                <a:r>
                  <a:rPr lang="ru-RU" dirty="0"/>
                  <a:t> переписать предложение в </a:t>
                </a:r>
                <a:r>
                  <a:rPr lang="en-US" b="1" i="1" dirty="0"/>
                  <a:t>x</a:t>
                </a:r>
                <a:r>
                  <a:rPr lang="ru-RU" b="1" i="1" dirty="0"/>
                  <a:t>’</a:t>
                </a:r>
                <a:r>
                  <a:rPr lang="ru-RU" dirty="0"/>
                  <a:t> со стилем </a:t>
                </a:r>
                <a:r>
                  <a:rPr lang="en-US" b="1" i="1" dirty="0"/>
                  <a:t>s</a:t>
                </a:r>
                <a:r>
                  <a:rPr lang="ru-RU" b="1" i="1" dirty="0"/>
                  <a:t>’</a:t>
                </a:r>
                <a:r>
                  <a:rPr lang="ru-RU" dirty="0"/>
                  <a:t> так, чтобы максимально сохранить информацию исходного предложения. То есть обучить функцию </a:t>
                </a:r>
                <a:r>
                  <a:rPr lang="en-US" i="1" dirty="0" err="1"/>
                  <a:t>f</a:t>
                </a:r>
                <a:r>
                  <a:rPr lang="en-US" baseline="-25000" dirty="0" err="1"/>
                  <a:t>θ</a:t>
                </a:r>
                <a:r>
                  <a:rPr lang="ru-RU" i="1" dirty="0"/>
                  <a:t>(</a:t>
                </a:r>
                <a:r>
                  <a:rPr lang="en-US" i="1" dirty="0"/>
                  <a:t>x</a:t>
                </a:r>
                <a:r>
                  <a:rPr lang="ru-RU" i="1" dirty="0"/>
                  <a:t>,</a:t>
                </a:r>
                <a:r>
                  <a:rPr lang="en-US" i="1" dirty="0"/>
                  <a:t>s</a:t>
                </a:r>
                <a:r>
                  <a:rPr lang="ru-RU" i="1" dirty="0"/>
                  <a:t>) </a:t>
                </a:r>
                <a:r>
                  <a:rPr lang="en-US" dirty="0">
                    <a:sym typeface="Wingdings" panose="05000000000000000000" pitchFamily="2" charset="2"/>
                  </a:rPr>
                  <a:t></a:t>
                </a:r>
                <a:r>
                  <a:rPr lang="en-US" i="1" dirty="0"/>
                  <a:t>x</a:t>
                </a:r>
                <a:r>
                  <a:rPr lang="ru-RU" i="1" dirty="0"/>
                  <a:t>’. 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8DA0AF03-9D58-44C5-8267-FE4BCE3C91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91" t="-1821" r="-208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91594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2DF84-F0A3-46F9-9FB4-EB00F7573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Примеры сгенерированных предложений</a:t>
            </a:r>
            <a:r>
              <a:rPr lang="en-US" sz="3200" dirty="0"/>
              <a:t> (7475 </a:t>
            </a:r>
            <a:r>
              <a:rPr lang="ru-RU" sz="3200" dirty="0"/>
              <a:t>шаг</a:t>
            </a:r>
            <a:r>
              <a:rPr lang="en-US" sz="3200" dirty="0"/>
              <a:t>)</a:t>
            </a:r>
            <a:endParaRPr lang="ru-RU" sz="3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13C9B2-3A29-438D-B8DA-9FAC97F99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/>
              <a:t>******************** Пушкин ********************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gold</a:t>
            </a:r>
            <a:r>
              <a:rPr lang="ru-RU" sz="1400" dirty="0"/>
              <a:t>] сквозь тесный ряд 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аристократов,</a:t>
            </a:r>
            <a:r>
              <a:rPr lang="ru-RU" sz="1400" dirty="0"/>
              <a:t> военных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франтов, дипломатов</a:t>
            </a:r>
            <a:r>
              <a:rPr lang="ru-RU" sz="1400" dirty="0"/>
              <a:t> и гордых дам она</a:t>
            </a:r>
            <a:r>
              <a:rPr lang="ru-RU" sz="1400" i="1" dirty="0"/>
              <a:t>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скользит;</a:t>
            </a:r>
            <a:r>
              <a:rPr lang="ru-RU" sz="1400" dirty="0"/>
              <a:t> вот села тихо и глядит, любуясь шумной </a:t>
            </a:r>
            <a:r>
              <a:rPr lang="ru-RU" sz="1400" dirty="0" err="1">
                <a:solidFill>
                  <a:schemeClr val="bg1">
                    <a:lumMod val="50000"/>
                  </a:schemeClr>
                </a:solidFill>
              </a:rPr>
              <a:t>теснотою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br>
              <a:rPr lang="ru-RU" sz="14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Мельканьем платьев  </a:t>
            </a:r>
            <a:r>
              <a:rPr lang="ru-RU" sz="1400" dirty="0"/>
              <a:t>и речей,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Явленьем медленным </a:t>
            </a:r>
            <a:r>
              <a:rPr lang="ru-RU" sz="1400" dirty="0"/>
              <a:t>гостей перед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хозяйкой </a:t>
            </a:r>
            <a:r>
              <a:rPr lang="ru-RU" sz="1400" i="1" dirty="0"/>
              <a:t> </a:t>
            </a:r>
            <a:r>
              <a:rPr lang="ru-RU" sz="1400" dirty="0"/>
              <a:t>молодою и темной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И темной рамою мужчин </a:t>
            </a:r>
            <a:r>
              <a:rPr lang="ru-RU" sz="1400" dirty="0"/>
              <a:t>вкруг дам как около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картин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raw</a:t>
            </a:r>
            <a:r>
              <a:rPr lang="ru-RU" sz="1400" dirty="0"/>
              <a:t> ] целому дальний плече душой странной душой плече душой лебедь довольстве, в душой грусти руку грусти долины в душой плече душой грусти руку грусти и руку ее грусти ее грусти и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rev</a:t>
            </a:r>
            <a:r>
              <a:rPr lang="ru-RU" sz="1400" dirty="0"/>
              <a:t> ] целому дальний плече странной душой плече странной руку колокол руку и очей колокол словно душой и</a:t>
            </a:r>
          </a:p>
          <a:p>
            <a:pPr marL="0" indent="0">
              <a:buNone/>
            </a:pPr>
            <a:r>
              <a:rPr lang="ru-RU" sz="1400" dirty="0"/>
              <a:t>******************** Цветаева********************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gold</a:t>
            </a:r>
            <a:r>
              <a:rPr lang="ru-RU" sz="1400" dirty="0"/>
              <a:t>] я расскажу тебе , как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погасают</a:t>
            </a:r>
            <a:r>
              <a:rPr lang="ru-RU" sz="1400" dirty="0"/>
              <a:t>  огни в низких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домах</a:t>
            </a:r>
            <a:r>
              <a:rPr lang="ru-RU" sz="1400" dirty="0"/>
              <a:t> как — пришелец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египетских</a:t>
            </a:r>
            <a:r>
              <a:rPr lang="ru-RU" sz="1400" dirty="0"/>
              <a:t>  стран — в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узкую дудку </a:t>
            </a:r>
            <a:r>
              <a:rPr lang="ru-RU" sz="1400" dirty="0"/>
              <a:t>под деревом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дует цыган. </a:t>
            </a:r>
            <a:r>
              <a:rPr lang="ru-RU" sz="1400" dirty="0"/>
              <a:t>&lt;</a:t>
            </a:r>
            <a:r>
              <a:rPr lang="ru-RU" sz="1400" dirty="0" err="1"/>
              <a:t>pad</a:t>
            </a:r>
            <a:r>
              <a:rPr lang="ru-RU" sz="1400" dirty="0"/>
              <a:t>&gt;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raw</a:t>
            </a:r>
            <a:r>
              <a:rPr lang="ru-RU" sz="1400" dirty="0"/>
              <a:t> ] целому дальний плече странной пылает дальний твой плече руку и забыты шуми, странной душой и довольстве, душой еще и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rev</a:t>
            </a:r>
            <a:r>
              <a:rPr lang="ru-RU" sz="1400" dirty="0"/>
              <a:t> ] у вправо и довольно вослед тебе судьбой нам: лета рукой, под и такой и довольно от вослед тебе вослед наше судьбой так князю нужны и, вослед тебе от и такой и нам: коляска и для жалости лета спокойный и лени и улыбнулась и о мудрец, о его дары и</a:t>
            </a:r>
          </a:p>
        </p:txBody>
      </p:sp>
    </p:spTree>
    <p:extLst>
      <p:ext uri="{BB962C8B-B14F-4D97-AF65-F5344CB8AC3E}">
        <p14:creationId xmlns:p14="http://schemas.microsoft.com/office/powerpoint/2010/main" val="3193650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AFF59C-38F5-48B0-B060-49D925763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Примеры сгенерированных предложений</a:t>
            </a:r>
            <a:r>
              <a:rPr lang="en-US" sz="3200" dirty="0"/>
              <a:t> (</a:t>
            </a:r>
            <a:r>
              <a:rPr lang="ru-RU" sz="3200" dirty="0"/>
              <a:t>3500</a:t>
            </a:r>
            <a:r>
              <a:rPr lang="en-US" sz="3200" dirty="0"/>
              <a:t> </a:t>
            </a:r>
            <a:r>
              <a:rPr lang="ru-RU" sz="3200" dirty="0"/>
              <a:t>шаг</a:t>
            </a:r>
            <a:r>
              <a:rPr lang="en-US" sz="3200" dirty="0"/>
              <a:t>)</a:t>
            </a:r>
            <a:endParaRPr lang="ru-RU" sz="3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277232-8EF7-4A21-8395-A6A66D997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/>
              <a:t>******************** Пушкин********************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gold</a:t>
            </a:r>
            <a:r>
              <a:rPr lang="ru-RU" sz="1400" dirty="0"/>
              <a:t>] сквозь тесный ряд 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аристократов,</a:t>
            </a:r>
            <a:r>
              <a:rPr lang="ru-RU" sz="1400" dirty="0"/>
              <a:t> военных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франтов, дипломатов</a:t>
            </a:r>
            <a:r>
              <a:rPr lang="ru-RU" sz="1400" dirty="0"/>
              <a:t> и гордых дам она</a:t>
            </a:r>
            <a:r>
              <a:rPr lang="ru-RU" sz="1400" i="1" dirty="0"/>
              <a:t>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скользит;</a:t>
            </a:r>
            <a:r>
              <a:rPr lang="ru-RU" sz="1400" dirty="0"/>
              <a:t> вот села тихо и глядит, любуясь шумной </a:t>
            </a:r>
            <a:r>
              <a:rPr lang="ru-RU" sz="1400" dirty="0" err="1">
                <a:solidFill>
                  <a:schemeClr val="bg1">
                    <a:lumMod val="50000"/>
                  </a:schemeClr>
                </a:solidFill>
              </a:rPr>
              <a:t>теснотою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br>
              <a:rPr lang="ru-RU" sz="14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Мельканьем платьев </a:t>
            </a:r>
            <a:r>
              <a:rPr lang="ru-RU" sz="1400" dirty="0"/>
              <a:t>и речей,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Явленьем медленным </a:t>
            </a:r>
            <a:r>
              <a:rPr lang="ru-RU" sz="1400" dirty="0"/>
              <a:t>гостей перед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хозяйкой </a:t>
            </a:r>
            <a:r>
              <a:rPr lang="ru-RU" sz="1400" i="1" dirty="0"/>
              <a:t> </a:t>
            </a:r>
            <a:r>
              <a:rPr lang="ru-RU" sz="1400" dirty="0"/>
              <a:t>молодою и темной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И темной рамою мужчин </a:t>
            </a:r>
            <a:r>
              <a:rPr lang="ru-RU" sz="1400" dirty="0"/>
              <a:t>вкруг дам как около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картин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raw</a:t>
            </a:r>
            <a:r>
              <a:rPr lang="ru-RU" sz="1400" dirty="0"/>
              <a:t> ] сквозь наслаждений, ряд кров и гордых дам она вот села тихо и ищет покой, после, и речей, гостей не зеленые верой в наше нашел вошли — в дорогой! и или — сладостной и детям .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rev</a:t>
            </a:r>
            <a:r>
              <a:rPr lang="ru-RU" sz="1400" dirty="0"/>
              <a:t> ] сквозь тонкое ряд личико и гордых меня! глаза вот каким тихо и пристани и увижу и речей, гостей не меньше и темной наше словно князь! — рвались и три за и три легкая первого смех, над</a:t>
            </a:r>
          </a:p>
          <a:p>
            <a:pPr marL="0" indent="0">
              <a:buNone/>
            </a:pPr>
            <a:r>
              <a:rPr lang="ru-RU" sz="1400" dirty="0"/>
              <a:t>******************** </a:t>
            </a:r>
            <a:r>
              <a:rPr lang="ru-RU" sz="1400" dirty="0" err="1"/>
              <a:t>pos</a:t>
            </a:r>
            <a:r>
              <a:rPr lang="ru-RU" sz="1400" dirty="0"/>
              <a:t> </a:t>
            </a:r>
            <a:r>
              <a:rPr lang="ru-RU" sz="1400" dirty="0" err="1"/>
              <a:t>sample</a:t>
            </a:r>
            <a:r>
              <a:rPr lang="ru-RU" sz="1400" dirty="0"/>
              <a:t> ********************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gold</a:t>
            </a:r>
            <a:r>
              <a:rPr lang="ru-RU" sz="1400" dirty="0"/>
              <a:t>] я расскажу тебе , как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погасают</a:t>
            </a:r>
            <a:r>
              <a:rPr lang="ru-RU" sz="1400" dirty="0"/>
              <a:t>  огни в низких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домах,</a:t>
            </a:r>
            <a:r>
              <a:rPr lang="ru-RU" sz="1400" dirty="0"/>
              <a:t> как — пришелец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египетских</a:t>
            </a:r>
            <a:r>
              <a:rPr lang="ru-RU" sz="1400" dirty="0"/>
              <a:t>  стран — в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узкую дудку </a:t>
            </a:r>
            <a:r>
              <a:rPr lang="ru-RU" sz="1400" dirty="0"/>
              <a:t>под деревом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дует цыган. </a:t>
            </a:r>
            <a:r>
              <a:rPr lang="ru-RU" sz="1400" dirty="0"/>
              <a:t>&lt;</a:t>
            </a:r>
            <a:r>
              <a:rPr lang="ru-RU" sz="1400" dirty="0" err="1"/>
              <a:t>pad</a:t>
            </a:r>
            <a:r>
              <a:rPr lang="ru-RU" sz="1400" dirty="0"/>
              <a:t>&gt;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raw</a:t>
            </a:r>
            <a:r>
              <a:rPr lang="ru-RU" sz="1400" dirty="0"/>
              <a:t> ] я расскажу тебе, как средь в рвались как — о, деревня — в под и в мире и в я, дней. и до в — три над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rev</a:t>
            </a:r>
            <a:r>
              <a:rPr lang="ru-RU" sz="1400" dirty="0"/>
              <a:t> ] я решено отвечает: не средь в аул как его чугунные умы .</a:t>
            </a:r>
          </a:p>
        </p:txBody>
      </p:sp>
    </p:spTree>
    <p:extLst>
      <p:ext uri="{BB962C8B-B14F-4D97-AF65-F5344CB8AC3E}">
        <p14:creationId xmlns:p14="http://schemas.microsoft.com/office/powerpoint/2010/main" val="400746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FF5BDF-C99A-4841-9D33-136D798D7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нейросети. Стихи.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093D52-6E18-4C82-B2D6-F9C7E30FC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Число слоев</a:t>
            </a:r>
            <a:r>
              <a:rPr lang="en-US" dirty="0"/>
              <a:t> transformer</a:t>
            </a:r>
            <a:r>
              <a:rPr lang="ru-RU" dirty="0"/>
              <a:t> – 4</a:t>
            </a:r>
          </a:p>
          <a:p>
            <a:r>
              <a:rPr lang="ru-RU" dirty="0"/>
              <a:t>Число голов </a:t>
            </a:r>
            <a:r>
              <a:rPr lang="en-US" dirty="0"/>
              <a:t>attention – 4</a:t>
            </a:r>
          </a:p>
          <a:p>
            <a:r>
              <a:rPr lang="ru-RU" dirty="0"/>
              <a:t>Размерности </a:t>
            </a:r>
            <a:r>
              <a:rPr lang="ru-RU" dirty="0" err="1"/>
              <a:t>эмбеддингов</a:t>
            </a:r>
            <a:r>
              <a:rPr lang="ru-RU" dirty="0"/>
              <a:t> – 256</a:t>
            </a:r>
            <a:endParaRPr lang="en-US" dirty="0"/>
          </a:p>
          <a:p>
            <a:r>
              <a:rPr lang="en-US" dirty="0" err="1"/>
              <a:t>lr</a:t>
            </a:r>
            <a:r>
              <a:rPr lang="en-US" baseline="-25000" dirty="0" err="1"/>
              <a:t>D</a:t>
            </a:r>
            <a:r>
              <a:rPr lang="en-US" dirty="0"/>
              <a:t>=0.0001, </a:t>
            </a:r>
            <a:r>
              <a:rPr lang="en-US" dirty="0" err="1"/>
              <a:t>lr</a:t>
            </a:r>
            <a:r>
              <a:rPr lang="en-US" baseline="-25000" dirty="0" err="1"/>
              <a:t>F</a:t>
            </a:r>
            <a:r>
              <a:rPr lang="en-US" dirty="0"/>
              <a:t>=0.0001</a:t>
            </a:r>
            <a:endParaRPr lang="ru-RU" dirty="0"/>
          </a:p>
          <a:p>
            <a:r>
              <a:rPr lang="ru-RU" dirty="0"/>
              <a:t>Размер </a:t>
            </a:r>
            <a:r>
              <a:rPr lang="ru-RU" dirty="0" err="1"/>
              <a:t>батча</a:t>
            </a:r>
            <a:r>
              <a:rPr lang="ru-RU" dirty="0"/>
              <a:t> – </a:t>
            </a:r>
            <a:r>
              <a:rPr lang="en-US" dirty="0"/>
              <a:t>3</a:t>
            </a:r>
            <a:endParaRPr lang="ru-RU" dirty="0"/>
          </a:p>
          <a:p>
            <a:r>
              <a:rPr lang="ru-RU" dirty="0"/>
              <a:t>Минимальная частота слова – 2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0664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ADBDA3-9B6A-442A-8D64-804DCC143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51289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Losses</a:t>
            </a:r>
            <a:endParaRPr lang="ru-RU" sz="4000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9EDFA11-F976-4491-BFBA-A280C0EF47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9" t="8354" r="7829" b="6275"/>
          <a:stretch/>
        </p:blipFill>
        <p:spPr>
          <a:xfrm>
            <a:off x="1547812" y="1572459"/>
            <a:ext cx="6048375" cy="4661792"/>
          </a:xfr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8484A6F-EC0C-463C-8D82-1ECA842C0F49}"/>
              </a:ext>
            </a:extLst>
          </p:cNvPr>
          <p:cNvSpPr/>
          <p:nvPr/>
        </p:nvSpPr>
        <p:spPr>
          <a:xfrm>
            <a:off x="5848350" y="3852011"/>
            <a:ext cx="657225" cy="1945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80C41606-56C3-4578-91FC-00283F1512D5}"/>
              </a:ext>
            </a:extLst>
          </p:cNvPr>
          <p:cNvGrpSpPr/>
          <p:nvPr/>
        </p:nvGrpSpPr>
        <p:grpSpPr>
          <a:xfrm>
            <a:off x="2821782" y="1551724"/>
            <a:ext cx="3683793" cy="2494853"/>
            <a:chOff x="2821782" y="1880199"/>
            <a:chExt cx="3683793" cy="2494853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BBAC3691-4AE7-40AF-BE21-D3CA5124546E}"/>
                </a:ext>
              </a:extLst>
            </p:cNvPr>
            <p:cNvSpPr/>
            <p:nvPr/>
          </p:nvSpPr>
          <p:spPr>
            <a:xfrm>
              <a:off x="5848350" y="1880199"/>
              <a:ext cx="657225" cy="1945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A6B1A1C-B1AF-4F74-8FB4-54866F89178C}"/>
                </a:ext>
              </a:extLst>
            </p:cNvPr>
            <p:cNvSpPr/>
            <p:nvPr/>
          </p:nvSpPr>
          <p:spPr>
            <a:xfrm>
              <a:off x="2821782" y="1880199"/>
              <a:ext cx="657225" cy="1945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C38130B4-2E88-4164-9815-5CA6C2C940EA}"/>
                </a:ext>
              </a:extLst>
            </p:cNvPr>
            <p:cNvSpPr/>
            <p:nvPr/>
          </p:nvSpPr>
          <p:spPr>
            <a:xfrm>
              <a:off x="2855119" y="4180486"/>
              <a:ext cx="657225" cy="1945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5FA031C-446B-4542-91D4-9C7BCE9CF987}"/>
              </a:ext>
            </a:extLst>
          </p:cNvPr>
          <p:cNvSpPr txBox="1"/>
          <p:nvPr/>
        </p:nvSpPr>
        <p:spPr>
          <a:xfrm>
            <a:off x="2830430" y="1421104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discr</a:t>
            </a:r>
            <a:endParaRPr lang="ru-RU" baseline="-25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D283A1-BE28-4C41-AE68-6281E04504CF}"/>
              </a:ext>
            </a:extLst>
          </p:cNvPr>
          <p:cNvSpPr txBox="1"/>
          <p:nvPr/>
        </p:nvSpPr>
        <p:spPr>
          <a:xfrm>
            <a:off x="5925931" y="1421104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self</a:t>
            </a:r>
            <a:endParaRPr lang="ru-RU" baseline="-25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BEB2B5-62F8-433E-BDDD-6DE3536AF648}"/>
              </a:ext>
            </a:extLst>
          </p:cNvPr>
          <p:cNvSpPr txBox="1"/>
          <p:nvPr/>
        </p:nvSpPr>
        <p:spPr>
          <a:xfrm>
            <a:off x="2822576" y="3718689"/>
            <a:ext cx="593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cycle</a:t>
            </a:r>
            <a:endParaRPr lang="ru-RU" baseline="-25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776E61-2C8F-4987-BED9-6937AA271F31}"/>
              </a:ext>
            </a:extLst>
          </p:cNvPr>
          <p:cNvSpPr txBox="1"/>
          <p:nvPr/>
        </p:nvSpPr>
        <p:spPr>
          <a:xfrm>
            <a:off x="5853924" y="3718689"/>
            <a:ext cx="574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style</a:t>
            </a:r>
            <a:endParaRPr lang="ru-RU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99532A-CD6D-46FF-B9C7-A2B02A060EA1}"/>
              </a:ext>
            </a:extLst>
          </p:cNvPr>
          <p:cNvSpPr txBox="1"/>
          <p:nvPr/>
        </p:nvSpPr>
        <p:spPr>
          <a:xfrm>
            <a:off x="7486650" y="6429377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4</a:t>
            </a:r>
            <a:r>
              <a:rPr lang="en-US" dirty="0"/>
              <a:t> </a:t>
            </a:r>
            <a:r>
              <a:rPr lang="ru-RU" dirty="0"/>
              <a:t>дня</a:t>
            </a:r>
          </a:p>
        </p:txBody>
      </p:sp>
    </p:spTree>
    <p:extLst>
      <p:ext uri="{BB962C8B-B14F-4D97-AF65-F5344CB8AC3E}">
        <p14:creationId xmlns:p14="http://schemas.microsoft.com/office/powerpoint/2010/main" val="1546507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47CF42-48B3-4F01-86AF-B491C2CC0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Примеры сгенерированных предложений</a:t>
            </a:r>
            <a:r>
              <a:rPr lang="en-US" sz="3200" dirty="0"/>
              <a:t> (</a:t>
            </a:r>
            <a:r>
              <a:rPr lang="ru-RU" sz="3200" dirty="0"/>
              <a:t>2500</a:t>
            </a:r>
            <a:r>
              <a:rPr lang="en-US" sz="3200" dirty="0"/>
              <a:t> </a:t>
            </a:r>
            <a:r>
              <a:rPr lang="ru-RU" sz="3200" dirty="0"/>
              <a:t>шаг</a:t>
            </a:r>
            <a:r>
              <a:rPr lang="en-US" sz="3200" dirty="0"/>
              <a:t>)</a:t>
            </a:r>
            <a:endParaRPr lang="ru-RU" sz="3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74D436-C26E-4809-A056-8A5495D0B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1400" dirty="0"/>
              <a:t>******************** Пушкин********************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gold</a:t>
            </a:r>
            <a:r>
              <a:rPr lang="ru-RU" sz="1400" dirty="0"/>
              <a:t>] сквозь тесный ряд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аристократов,</a:t>
            </a:r>
            <a:r>
              <a:rPr lang="ru-RU" sz="1400" dirty="0"/>
              <a:t> военных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франтов, дипломатов</a:t>
            </a:r>
            <a:r>
              <a:rPr lang="ru-RU" sz="1400" dirty="0"/>
              <a:t> и гордых дам она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скользит;</a:t>
            </a:r>
            <a:r>
              <a:rPr lang="ru-RU" sz="1400" dirty="0"/>
              <a:t> вот села тихо и глядит, любуясь шумной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ru-RU" sz="1400" dirty="0" err="1">
                <a:solidFill>
                  <a:schemeClr val="bg1">
                    <a:lumMod val="50000"/>
                  </a:schemeClr>
                </a:solidFill>
              </a:rPr>
              <a:t>теснотою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br>
              <a:rPr lang="ru-RU" sz="14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Мельканьем платьев</a:t>
            </a:r>
            <a:r>
              <a:rPr lang="ru-RU" sz="1400" dirty="0"/>
              <a:t> и речей,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Явленьем </a:t>
            </a:r>
            <a:r>
              <a:rPr lang="ru-RU" sz="1400" dirty="0"/>
              <a:t>медленным гостей перед хозяйкой молодою и темной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рамою </a:t>
            </a:r>
            <a:r>
              <a:rPr lang="ru-RU" sz="1400" dirty="0"/>
              <a:t>мужчин вкруг дам как около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картин</a:t>
            </a:r>
            <a:endParaRPr lang="ru-RU" sz="1400" dirty="0"/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raw</a:t>
            </a:r>
            <a:r>
              <a:rPr lang="ru-RU" sz="1400" dirty="0"/>
              <a:t> ] в ней и в нем и не в ней не в и не в был на был не в был ты на был на был ты в был мой в его и не мой в его и не и не мой в его и не в его и не в его и не в его не в его в его и в его и не в его в его не что в его и не в его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rev</a:t>
            </a:r>
            <a:r>
              <a:rPr lang="ru-RU" sz="1400" dirty="0"/>
              <a:t> ] в час — и не в час — и в мой — не в что — и в что в что — в что — и в что — в что — в что — в что — и в мой — в что не в час — в его — что не в его — и не в его и в что — и в час в его — в его не в его и не — в его</a:t>
            </a:r>
          </a:p>
          <a:p>
            <a:pPr marL="0" indent="0">
              <a:buNone/>
            </a:pPr>
            <a:r>
              <a:rPr lang="ru-RU" sz="1400" dirty="0"/>
              <a:t>******************** Цветаева********************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gold</a:t>
            </a:r>
            <a:r>
              <a:rPr lang="ru-RU" sz="1400" dirty="0"/>
              <a:t>] я расскажу тебе, как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погасают</a:t>
            </a:r>
            <a:r>
              <a:rPr lang="ru-RU" sz="1400" dirty="0"/>
              <a:t> огни в низких домах, как — пришелец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египетских</a:t>
            </a:r>
            <a:r>
              <a:rPr lang="ru-RU" sz="1400" dirty="0"/>
              <a:t> стран — в </a:t>
            </a:r>
            <a:r>
              <a:rPr lang="ru-RU" sz="1400" dirty="0">
                <a:solidFill>
                  <a:schemeClr val="bg1">
                    <a:lumMod val="50000"/>
                  </a:schemeClr>
                </a:solidFill>
              </a:rPr>
              <a:t>узкую дудку</a:t>
            </a:r>
            <a:r>
              <a:rPr lang="ru-RU" sz="1400" dirty="0"/>
              <a:t> под деревом дует цыган.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raw</a:t>
            </a:r>
            <a:r>
              <a:rPr lang="ru-RU" sz="1400" dirty="0"/>
              <a:t> ] в час — как — как в мой — как в мой — и в мой — как в мой — в мой — как в его — в его — в его — в его как в его и в его и в его — и в его — в с его в его — в его</a:t>
            </a:r>
          </a:p>
          <a:p>
            <a:pPr marL="0" indent="0">
              <a:buNone/>
            </a:pPr>
            <a:r>
              <a:rPr lang="ru-RU" sz="1400" dirty="0"/>
              <a:t>[</a:t>
            </a:r>
            <a:r>
              <a:rPr lang="ru-RU" sz="1400" dirty="0" err="1"/>
              <a:t>rev</a:t>
            </a:r>
            <a:r>
              <a:rPr lang="ru-RU" sz="1400" dirty="0"/>
              <a:t> ] в ней и в тишине мой на мой в ней не в его и в волненье! и в его и в его и в его в его и в его и в его в его в его и не с его и в его и в его и в с его и в с его и в его в его в его и в его</a:t>
            </a:r>
          </a:p>
        </p:txBody>
      </p:sp>
    </p:spTree>
    <p:extLst>
      <p:ext uri="{BB962C8B-B14F-4D97-AF65-F5344CB8AC3E}">
        <p14:creationId xmlns:p14="http://schemas.microsoft.com/office/powerpoint/2010/main" val="1477655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FF5BDF-C99A-4841-9D33-136D798D7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нейросети. Твиттер.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093D52-6E18-4C82-B2D6-F9C7E30FC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Число слоев</a:t>
            </a:r>
            <a:r>
              <a:rPr lang="en-US" dirty="0"/>
              <a:t> transformer</a:t>
            </a:r>
            <a:r>
              <a:rPr lang="ru-RU" dirty="0"/>
              <a:t> – 4</a:t>
            </a:r>
          </a:p>
          <a:p>
            <a:r>
              <a:rPr lang="ru-RU" dirty="0"/>
              <a:t>Число голов </a:t>
            </a:r>
            <a:r>
              <a:rPr lang="en-US" dirty="0"/>
              <a:t>attention – 4</a:t>
            </a:r>
          </a:p>
          <a:p>
            <a:r>
              <a:rPr lang="ru-RU" dirty="0"/>
              <a:t>Размерности </a:t>
            </a:r>
            <a:r>
              <a:rPr lang="ru-RU" dirty="0" err="1"/>
              <a:t>эмбеддингов</a:t>
            </a:r>
            <a:r>
              <a:rPr lang="ru-RU" dirty="0"/>
              <a:t> – 128</a:t>
            </a:r>
            <a:endParaRPr lang="en-US" dirty="0"/>
          </a:p>
          <a:p>
            <a:r>
              <a:rPr lang="en-US" dirty="0" err="1"/>
              <a:t>lr</a:t>
            </a:r>
            <a:r>
              <a:rPr lang="en-US" baseline="-25000" dirty="0" err="1"/>
              <a:t>D</a:t>
            </a:r>
            <a:r>
              <a:rPr lang="en-US" dirty="0"/>
              <a:t>=0.0001, </a:t>
            </a:r>
            <a:r>
              <a:rPr lang="en-US" dirty="0" err="1"/>
              <a:t>lr</a:t>
            </a:r>
            <a:r>
              <a:rPr lang="en-US" baseline="-25000" dirty="0" err="1"/>
              <a:t>F</a:t>
            </a:r>
            <a:r>
              <a:rPr lang="en-US" dirty="0"/>
              <a:t>=0.0001</a:t>
            </a:r>
            <a:endParaRPr lang="ru-RU" dirty="0"/>
          </a:p>
          <a:p>
            <a:r>
              <a:rPr lang="ru-RU" dirty="0"/>
              <a:t>Размер </a:t>
            </a:r>
            <a:r>
              <a:rPr lang="ru-RU" dirty="0" err="1"/>
              <a:t>батча</a:t>
            </a:r>
            <a:r>
              <a:rPr lang="ru-RU" dirty="0"/>
              <a:t> – 1</a:t>
            </a:r>
          </a:p>
          <a:p>
            <a:r>
              <a:rPr lang="ru-RU" dirty="0"/>
              <a:t>Минимальная частота слова – 4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72181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8DE0E-A65D-4E2E-BD5F-643659060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Losses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B99EA5D-B7AA-4A23-83B2-7C1BB42AD6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6" t="8511" r="8854" b="6239"/>
          <a:stretch/>
        </p:blipFill>
        <p:spPr>
          <a:xfrm>
            <a:off x="540200" y="1833565"/>
            <a:ext cx="8289475" cy="4452936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DE56F77-5E30-4099-A2CE-E13595F7284B}"/>
              </a:ext>
            </a:extLst>
          </p:cNvPr>
          <p:cNvSpPr/>
          <p:nvPr/>
        </p:nvSpPr>
        <p:spPr>
          <a:xfrm>
            <a:off x="2276475" y="1833565"/>
            <a:ext cx="657225" cy="166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0B65AF3-FDEA-48CC-9269-6CB00D7B083D}"/>
              </a:ext>
            </a:extLst>
          </p:cNvPr>
          <p:cNvSpPr/>
          <p:nvPr/>
        </p:nvSpPr>
        <p:spPr>
          <a:xfrm>
            <a:off x="6538912" y="1833564"/>
            <a:ext cx="657225" cy="166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8AF9C1-D914-452E-9746-AD89ADB1BEC0}"/>
              </a:ext>
            </a:extLst>
          </p:cNvPr>
          <p:cNvSpPr/>
          <p:nvPr/>
        </p:nvSpPr>
        <p:spPr>
          <a:xfrm>
            <a:off x="2324100" y="4024315"/>
            <a:ext cx="657225" cy="166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C29EF44-CCFB-4A1D-87A5-294673520018}"/>
              </a:ext>
            </a:extLst>
          </p:cNvPr>
          <p:cNvSpPr/>
          <p:nvPr/>
        </p:nvSpPr>
        <p:spPr>
          <a:xfrm>
            <a:off x="6598920" y="4024314"/>
            <a:ext cx="657225" cy="166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1043E0-4C3B-4C64-A58B-3115E1D59366}"/>
              </a:ext>
            </a:extLst>
          </p:cNvPr>
          <p:cNvSpPr txBox="1"/>
          <p:nvPr/>
        </p:nvSpPr>
        <p:spPr>
          <a:xfrm>
            <a:off x="2276475" y="1630917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discr</a:t>
            </a:r>
            <a:endParaRPr lang="ru-RU" baseline="-25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181C9A-9F04-4E4A-B6D2-B661F964B041}"/>
              </a:ext>
            </a:extLst>
          </p:cNvPr>
          <p:cNvSpPr txBox="1"/>
          <p:nvPr/>
        </p:nvSpPr>
        <p:spPr>
          <a:xfrm>
            <a:off x="6754084" y="1642584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self</a:t>
            </a:r>
            <a:endParaRPr lang="ru-RU" baseline="-25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F5A2BE-3E2F-40E1-BB89-9A236EA44CE5}"/>
              </a:ext>
            </a:extLst>
          </p:cNvPr>
          <p:cNvSpPr txBox="1"/>
          <p:nvPr/>
        </p:nvSpPr>
        <p:spPr>
          <a:xfrm>
            <a:off x="2356156" y="3875367"/>
            <a:ext cx="593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cycle</a:t>
            </a:r>
            <a:endParaRPr lang="ru-RU" baseline="-25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2DCB2E-9417-487E-B0A0-5B5A9BCAB4ED}"/>
              </a:ext>
            </a:extLst>
          </p:cNvPr>
          <p:cNvSpPr txBox="1"/>
          <p:nvPr/>
        </p:nvSpPr>
        <p:spPr>
          <a:xfrm>
            <a:off x="6754084" y="3875367"/>
            <a:ext cx="574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</a:t>
            </a:r>
            <a:r>
              <a:rPr lang="en-US" baseline="-25000" dirty="0" err="1"/>
              <a:t>style</a:t>
            </a:r>
            <a:endParaRPr lang="ru-RU" baseline="-25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DCC2FF-EBCE-4AAD-B7D4-EF663C25DAB7}"/>
              </a:ext>
            </a:extLst>
          </p:cNvPr>
          <p:cNvSpPr txBox="1"/>
          <p:nvPr/>
        </p:nvSpPr>
        <p:spPr>
          <a:xfrm>
            <a:off x="7486650" y="6429377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 </a:t>
            </a:r>
            <a:r>
              <a:rPr lang="ru-RU" dirty="0"/>
              <a:t>дней</a:t>
            </a:r>
          </a:p>
        </p:txBody>
      </p:sp>
    </p:spTree>
    <p:extLst>
      <p:ext uri="{BB962C8B-B14F-4D97-AF65-F5344CB8AC3E}">
        <p14:creationId xmlns:p14="http://schemas.microsoft.com/office/powerpoint/2010/main" val="40016824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A668BF-797D-42AD-86FA-1A0F0335E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C8CB26-B4F5-4BD0-99A8-2877A8952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/>
              <a:t>******************** </a:t>
            </a:r>
            <a:r>
              <a:rPr lang="ru-RU" sz="2000" dirty="0" err="1"/>
              <a:t>neg</a:t>
            </a:r>
            <a:r>
              <a:rPr lang="ru-RU" sz="2000" dirty="0"/>
              <a:t> </a:t>
            </a:r>
            <a:r>
              <a:rPr lang="ru-RU" sz="2000" dirty="0" err="1"/>
              <a:t>sample</a:t>
            </a:r>
            <a:r>
              <a:rPr lang="ru-RU" sz="2000" dirty="0"/>
              <a:t> ********************</a:t>
            </a:r>
          </a:p>
          <a:p>
            <a:pPr marL="0" indent="0">
              <a:buNone/>
            </a:pPr>
            <a:r>
              <a:rPr lang="ru-RU" sz="2000" dirty="0"/>
              <a:t>[</a:t>
            </a:r>
            <a:r>
              <a:rPr lang="ru-RU" sz="2000" dirty="0" err="1"/>
              <a:t>gold</a:t>
            </a:r>
            <a:r>
              <a:rPr lang="ru-RU" sz="2000" dirty="0"/>
              <a:t>] рядом нет , но в мыслях постоянно ... (</a:t>
            </a:r>
          </a:p>
          <a:p>
            <a:pPr marL="0" indent="0">
              <a:buNone/>
            </a:pPr>
            <a:r>
              <a:rPr lang="ru-RU" sz="2000" dirty="0"/>
              <a:t>[</a:t>
            </a:r>
            <a:r>
              <a:rPr lang="ru-RU" sz="2000" dirty="0" err="1"/>
              <a:t>raw</a:t>
            </a:r>
            <a:r>
              <a:rPr lang="ru-RU" sz="2000" dirty="0"/>
              <a:t> ] я не (</a:t>
            </a:r>
          </a:p>
          <a:p>
            <a:pPr marL="0" indent="0">
              <a:buNone/>
            </a:pPr>
            <a:r>
              <a:rPr lang="ru-RU" sz="2000" dirty="0"/>
              <a:t>[</a:t>
            </a:r>
            <a:r>
              <a:rPr lang="ru-RU" sz="2000" dirty="0" err="1"/>
              <a:t>rev</a:t>
            </a:r>
            <a:r>
              <a:rPr lang="ru-RU" sz="2000" dirty="0"/>
              <a:t> ] я не )</a:t>
            </a:r>
          </a:p>
          <a:p>
            <a:pPr marL="0" indent="0">
              <a:buNone/>
            </a:pPr>
            <a:r>
              <a:rPr lang="ru-RU" sz="2000" dirty="0"/>
              <a:t>******************** </a:t>
            </a:r>
            <a:r>
              <a:rPr lang="ru-RU" sz="2000" dirty="0" err="1"/>
              <a:t>pos</a:t>
            </a:r>
            <a:r>
              <a:rPr lang="ru-RU" sz="2000" dirty="0"/>
              <a:t> </a:t>
            </a:r>
            <a:r>
              <a:rPr lang="ru-RU" sz="2000" dirty="0" err="1"/>
              <a:t>sample</a:t>
            </a:r>
            <a:r>
              <a:rPr lang="ru-RU" sz="2000" dirty="0"/>
              <a:t> ********************</a:t>
            </a:r>
          </a:p>
          <a:p>
            <a:pPr marL="0" indent="0">
              <a:buNone/>
            </a:pPr>
            <a:r>
              <a:rPr lang="ru-RU" sz="2000" dirty="0"/>
              <a:t>[</a:t>
            </a:r>
            <a:r>
              <a:rPr lang="ru-RU" sz="2000" dirty="0" err="1"/>
              <a:t>gold</a:t>
            </a:r>
            <a:r>
              <a:rPr lang="ru-RU" sz="2000" dirty="0"/>
              <a:t>] _ ) — вот это новость</a:t>
            </a:r>
          </a:p>
          <a:p>
            <a:pPr marL="0" indent="0">
              <a:buNone/>
            </a:pPr>
            <a:r>
              <a:rPr lang="ru-RU" sz="2000" dirty="0"/>
              <a:t>[</a:t>
            </a:r>
            <a:r>
              <a:rPr lang="ru-RU" sz="2000" dirty="0" err="1"/>
              <a:t>raw</a:t>
            </a:r>
            <a:r>
              <a:rPr lang="ru-RU" sz="2000" dirty="0"/>
              <a:t> ] )</a:t>
            </a:r>
          </a:p>
          <a:p>
            <a:pPr marL="0" indent="0">
              <a:buNone/>
            </a:pPr>
            <a:r>
              <a:rPr lang="ru-RU" sz="2000" dirty="0"/>
              <a:t>[</a:t>
            </a:r>
            <a:r>
              <a:rPr lang="ru-RU" sz="2000" dirty="0" err="1"/>
              <a:t>rev</a:t>
            </a:r>
            <a:r>
              <a:rPr lang="ru-RU" sz="2000" dirty="0"/>
              <a:t> ] ( ,</a:t>
            </a:r>
          </a:p>
        </p:txBody>
      </p:sp>
    </p:spTree>
    <p:extLst>
      <p:ext uri="{BB962C8B-B14F-4D97-AF65-F5344CB8AC3E}">
        <p14:creationId xmlns:p14="http://schemas.microsoft.com/office/powerpoint/2010/main" val="14197051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5DE1F9-B6CE-4DFB-9005-DF0F1677F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Незакрытые вопросы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2F1DA6-40AC-49F0-BEC9-E22326DC5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Частота слов</a:t>
            </a:r>
          </a:p>
          <a:p>
            <a:r>
              <a:rPr lang="ru-RU" dirty="0"/>
              <a:t>Более тщательный подбор параметров обучения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62758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78EF6E-A13A-4CB5-AA39-5F72DAEEB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Вклад участников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CE6C79-5728-4E39-9C0E-9EE25C7DE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Подготовка </a:t>
            </a:r>
            <a:r>
              <a:rPr lang="ru-RU" dirty="0" err="1"/>
              <a:t>датасетов</a:t>
            </a:r>
            <a:r>
              <a:rPr lang="ru-RU" dirty="0"/>
              <a:t>, классификаторов и языковой модели для стихов – Ю</a:t>
            </a:r>
          </a:p>
          <a:p>
            <a:r>
              <a:rPr lang="ru-RU" dirty="0"/>
              <a:t>Подготовка </a:t>
            </a:r>
            <a:r>
              <a:rPr lang="ru-RU" dirty="0" err="1"/>
              <a:t>датасетов</a:t>
            </a:r>
            <a:r>
              <a:rPr lang="ru-RU" dirty="0"/>
              <a:t>, классификаторов и языковой модели для </a:t>
            </a:r>
            <a:r>
              <a:rPr lang="ru-RU" dirty="0" err="1"/>
              <a:t>твиттера</a:t>
            </a:r>
            <a:r>
              <a:rPr lang="ru-RU" dirty="0"/>
              <a:t> – Д</a:t>
            </a:r>
          </a:p>
          <a:p>
            <a:r>
              <a:rPr lang="ru-RU" dirty="0"/>
              <a:t>Отладка кода нейросети – Д и Ю</a:t>
            </a:r>
          </a:p>
        </p:txBody>
      </p:sp>
    </p:spTree>
    <p:extLst>
      <p:ext uri="{BB962C8B-B14F-4D97-AF65-F5344CB8AC3E}">
        <p14:creationId xmlns:p14="http://schemas.microsoft.com/office/powerpoint/2010/main" val="1116940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453A58-CF3F-4499-B980-43CC45444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74A1A7-9F92-40F5-B0DC-389949AA6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Перенос тональности </a:t>
            </a:r>
            <a:r>
              <a:rPr lang="en-US" dirty="0"/>
              <a:t>(Dai et al, 2019)</a:t>
            </a:r>
            <a:endParaRPr lang="ru-RU" dirty="0"/>
          </a:p>
          <a:p>
            <a:pPr marL="0" indent="0">
              <a:buNone/>
            </a:pPr>
            <a:r>
              <a:rPr lang="en-US" sz="2400" dirty="0"/>
              <a:t>the food ’s ok , the service is among the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worst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have encountered </a:t>
            </a:r>
            <a:r>
              <a:rPr lang="ru-RU" sz="2400" dirty="0"/>
              <a:t> </a:t>
            </a:r>
            <a:r>
              <a:rPr lang="ru-RU" sz="2400" dirty="0">
                <a:sym typeface="Wingdings" panose="05000000000000000000" pitchFamily="2" charset="2"/>
              </a:rPr>
              <a:t></a:t>
            </a:r>
            <a:r>
              <a:rPr lang="en-US" sz="2400" dirty="0">
                <a:sym typeface="Wingdings" panose="05000000000000000000" pitchFamily="2" charset="2"/>
              </a:rPr>
              <a:t>  </a:t>
            </a:r>
          </a:p>
          <a:p>
            <a:pPr marL="0" indent="0">
              <a:buNone/>
            </a:pPr>
            <a:r>
              <a:rPr lang="en-US" sz="2400" dirty="0">
                <a:sym typeface="Wingdings" panose="05000000000000000000" pitchFamily="2" charset="2"/>
              </a:rPr>
              <a:t>the food is good , and the service is one of the </a:t>
            </a:r>
            <a:r>
              <a:rPr 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best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i</a:t>
            </a:r>
            <a:r>
              <a:rPr lang="en-US" sz="2400" dirty="0">
                <a:sym typeface="Wingdings" panose="05000000000000000000" pitchFamily="2" charset="2"/>
              </a:rPr>
              <a:t> ’ve ever encountered</a:t>
            </a:r>
          </a:p>
          <a:p>
            <a:r>
              <a:rPr lang="ru-RU" dirty="0">
                <a:sym typeface="Wingdings" panose="05000000000000000000" pitchFamily="2" charset="2"/>
              </a:rPr>
              <a:t>Старый английский Шекспира в современный английский</a:t>
            </a:r>
            <a:r>
              <a:rPr lang="en-US" dirty="0">
                <a:sym typeface="Wingdings" panose="05000000000000000000" pitchFamily="2" charset="2"/>
              </a:rPr>
              <a:t> (</a:t>
            </a:r>
            <a:r>
              <a:rPr lang="en-US" dirty="0" err="1">
                <a:sym typeface="Wingdings" panose="05000000000000000000" pitchFamily="2" charset="2"/>
              </a:rPr>
              <a:t>Jhamtani</a:t>
            </a:r>
            <a:r>
              <a:rPr lang="en-US" dirty="0">
                <a:sym typeface="Wingdings" panose="05000000000000000000" pitchFamily="2" charset="2"/>
              </a:rPr>
              <a:t> et al, 2017)</a:t>
            </a:r>
            <a:endParaRPr lang="ru-RU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400" dirty="0">
                <a:sym typeface="Wingdings" panose="05000000000000000000" pitchFamily="2" charset="2"/>
              </a:rPr>
              <a:t>Commend me to thy lady</a:t>
            </a:r>
            <a:r>
              <a:rPr lang="ru-RU" sz="2400" dirty="0">
                <a:sym typeface="Wingdings" panose="05000000000000000000" pitchFamily="2" charset="2"/>
              </a:rPr>
              <a:t> </a:t>
            </a:r>
            <a:endParaRPr lang="en-US" sz="24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400" dirty="0"/>
              <a:t>Give my compliments to your lady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39982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8BD6E7-9271-41F8-BEC9-03C31A79A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1126"/>
            <a:ext cx="7886700" cy="1325563"/>
          </a:xfrm>
        </p:spPr>
        <p:txBody>
          <a:bodyPr>
            <a:normAutofit/>
          </a:bodyPr>
          <a:lstStyle/>
          <a:p>
            <a:r>
              <a:rPr lang="ru-RU" sz="3200" dirty="0"/>
              <a:t>Прошлые методы решения и их недостатки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D5259D-D79A-4EF2-8E42-DC74F057D5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6" t="30493" r="68611" b="58866"/>
          <a:stretch/>
        </p:blipFill>
        <p:spPr>
          <a:xfrm>
            <a:off x="1733550" y="1653719"/>
            <a:ext cx="5429250" cy="13255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A1B804-8A5C-4C3C-A960-1E477BB214A7}"/>
              </a:ext>
            </a:extLst>
          </p:cNvPr>
          <p:cNvSpPr txBox="1"/>
          <p:nvPr/>
        </p:nvSpPr>
        <p:spPr>
          <a:xfrm>
            <a:off x="765175" y="3527426"/>
            <a:ext cx="761365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ru-RU" sz="2000" dirty="0"/>
              <a:t>Латентное представление может содержать скрытую информацию о стиле;</a:t>
            </a:r>
          </a:p>
          <a:p>
            <a:pPr marL="342900" indent="-342900">
              <a:buAutoNum type="arabicParenR"/>
            </a:pPr>
            <a:r>
              <a:rPr lang="ru-RU" sz="2000" dirty="0"/>
              <a:t>Ограниченный размер </a:t>
            </a:r>
            <a:r>
              <a:rPr lang="ru-RU" sz="2000" dirty="0" err="1"/>
              <a:t>эмбедингов</a:t>
            </a:r>
            <a:r>
              <a:rPr lang="ru-RU" sz="2000" dirty="0"/>
              <a:t> – трудно сохранить семантическую информацию;</a:t>
            </a:r>
          </a:p>
          <a:p>
            <a:pPr marL="342900" indent="-342900">
              <a:buAutoNum type="arabicParenR"/>
            </a:pPr>
            <a:r>
              <a:rPr lang="ru-RU" sz="2000" dirty="0"/>
              <a:t>Фиксированный размер латентного вектора;</a:t>
            </a:r>
          </a:p>
          <a:p>
            <a:pPr marL="342900" indent="-342900">
              <a:buAutoNum type="arabicParenR"/>
            </a:pPr>
            <a:r>
              <a:rPr lang="ru-RU" sz="2000" dirty="0"/>
              <a:t>Использование </a:t>
            </a:r>
            <a:r>
              <a:rPr lang="en-US" sz="2000" dirty="0"/>
              <a:t>RNN </a:t>
            </a:r>
            <a:r>
              <a:rPr lang="ru-RU" sz="2000" dirty="0"/>
              <a:t>– нельзя захватить зависимости между далекими словами в предложениях и трудно сохранить содержание.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1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EEEB48-BD09-442A-A9E5-0EDC7BBDA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38126"/>
            <a:ext cx="7886700" cy="1325563"/>
          </a:xfrm>
        </p:spPr>
        <p:txBody>
          <a:bodyPr>
            <a:noAutofit/>
          </a:bodyPr>
          <a:lstStyle/>
          <a:p>
            <a:r>
              <a:rPr lang="en-US" sz="3200" dirty="0"/>
              <a:t>Style Transformer: Unpaired Text</a:t>
            </a:r>
            <a:r>
              <a:rPr lang="ru-RU" sz="3200" dirty="0"/>
              <a:t> </a:t>
            </a:r>
            <a:r>
              <a:rPr lang="en-US" sz="3200" dirty="0"/>
              <a:t>Style Transfer without</a:t>
            </a:r>
            <a:r>
              <a:rPr lang="ru-RU" sz="3200" dirty="0"/>
              <a:t> </a:t>
            </a:r>
            <a:r>
              <a:rPr lang="en-US" sz="3200" dirty="0"/>
              <a:t>Disentangled Latent Representation</a:t>
            </a:r>
            <a:endParaRPr lang="ru-RU" sz="3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0FDD40-BF33-4F5E-8263-B10918422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536917"/>
            <a:ext cx="7886700" cy="2882902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Style Transformer Network (Enc(x;</a:t>
            </a:r>
            <a:r>
              <a:rPr lang="el-GR" sz="2400" dirty="0"/>
              <a:t>θ</a:t>
            </a:r>
            <a:r>
              <a:rPr lang="en-US" sz="2400" baseline="-25000" dirty="0"/>
              <a:t>E</a:t>
            </a:r>
            <a:r>
              <a:rPr lang="en-US" sz="2400" dirty="0"/>
              <a:t>), Dec(z;</a:t>
            </a:r>
            <a:r>
              <a:rPr lang="el-GR" sz="2400" dirty="0"/>
              <a:t>θ</a:t>
            </a:r>
            <a:r>
              <a:rPr lang="en-US" sz="2400" baseline="-25000" dirty="0"/>
              <a:t>D</a:t>
            </a:r>
            <a:r>
              <a:rPr lang="en-US" sz="2400" dirty="0"/>
              <a:t>))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Discriminator Network</a:t>
            </a:r>
          </a:p>
          <a:p>
            <a:pPr lvl="1"/>
            <a:r>
              <a:rPr lang="en-US" sz="2000" dirty="0"/>
              <a:t>Conditional</a:t>
            </a:r>
            <a:r>
              <a:rPr lang="ru-RU" sz="2000" dirty="0"/>
              <a:t> </a:t>
            </a:r>
            <a:r>
              <a:rPr lang="en-US" sz="2000" dirty="0"/>
              <a:t>d</a:t>
            </a:r>
            <a:r>
              <a:rPr lang="el-GR" sz="2000" baseline="-25000" dirty="0"/>
              <a:t>φ</a:t>
            </a:r>
            <a:r>
              <a:rPr lang="el-GR" sz="2000" dirty="0"/>
              <a:t>(</a:t>
            </a:r>
            <a:r>
              <a:rPr lang="en-US" sz="2000" dirty="0" err="1"/>
              <a:t>x,s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Multiclass</a:t>
            </a:r>
            <a:r>
              <a:rPr lang="ru-RU" sz="2000" dirty="0"/>
              <a:t> </a:t>
            </a:r>
            <a:r>
              <a:rPr lang="en-US" sz="2000" dirty="0"/>
              <a:t> d</a:t>
            </a:r>
            <a:r>
              <a:rPr lang="el-GR" sz="2000" baseline="-25000" dirty="0"/>
              <a:t>φ</a:t>
            </a:r>
            <a:r>
              <a:rPr lang="el-GR" sz="2000" dirty="0"/>
              <a:t> (</a:t>
            </a:r>
            <a:r>
              <a:rPr lang="en-US" sz="2000" dirty="0"/>
              <a:t>x)</a:t>
            </a:r>
            <a:endParaRPr lang="ru-RU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79985B-5F7C-4C3B-A2BF-157A9FDB10ED}"/>
              </a:ext>
            </a:extLst>
          </p:cNvPr>
          <p:cNvSpPr txBox="1"/>
          <p:nvPr/>
        </p:nvSpPr>
        <p:spPr>
          <a:xfrm>
            <a:off x="7466681" y="6419819"/>
            <a:ext cx="16773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Dai et al, 2019</a:t>
            </a:r>
            <a:endParaRPr lang="ru-RU"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FF69B7-43C8-4B31-BF2F-CB67F5E60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89" t="35926" r="40555" b="40617"/>
          <a:stretch/>
        </p:blipFill>
        <p:spPr>
          <a:xfrm>
            <a:off x="1968500" y="1825625"/>
            <a:ext cx="4394200" cy="12065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360CD7B-85AB-4A50-83A6-00E903B7C0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34" t="49007" r="53750" b="38395"/>
          <a:stretch/>
        </p:blipFill>
        <p:spPr>
          <a:xfrm>
            <a:off x="1511300" y="3904953"/>
            <a:ext cx="3810000" cy="76230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9CD1490-D5E8-4E86-ABD5-B039F385CB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41" t="39659" r="14854" b="47444"/>
          <a:stretch/>
        </p:blipFill>
        <p:spPr>
          <a:xfrm>
            <a:off x="1511300" y="4667257"/>
            <a:ext cx="3513461" cy="38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362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6DFF68-C85A-4FCA-B13B-75F786542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8493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/>
              <a:t>Обучение сети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63A3E0-DBD7-47EC-8FD7-67B1169CC1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097" t="10431" r="3010" b="45038"/>
          <a:stretch/>
        </p:blipFill>
        <p:spPr>
          <a:xfrm>
            <a:off x="1757778" y="1664056"/>
            <a:ext cx="4412202" cy="410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42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E86D0D-E44B-4E1A-9C41-E6C837691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751" y="18255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/>
              <a:t>Обучение дискриминатора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E89B4B5-E193-4304-9D7B-137C4E4CF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71" t="9460" r="41845" b="13452"/>
          <a:stretch/>
        </p:blipFill>
        <p:spPr>
          <a:xfrm>
            <a:off x="708549" y="1343818"/>
            <a:ext cx="5589698" cy="51368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63631A-BD8E-4A3F-8EFA-D97DE0D45821}"/>
              </a:ext>
            </a:extLst>
          </p:cNvPr>
          <p:cNvSpPr txBox="1"/>
          <p:nvPr/>
        </p:nvSpPr>
        <p:spPr>
          <a:xfrm>
            <a:off x="5042516" y="5601810"/>
            <a:ext cx="1077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(NLL loss)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A053DBD-E0D5-4E08-97D1-658A77D7B9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878" t="29591" r="4854" b="64768"/>
          <a:stretch/>
        </p:blipFill>
        <p:spPr>
          <a:xfrm>
            <a:off x="5042516" y="4861674"/>
            <a:ext cx="3651134" cy="44108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CA331A-C9BD-43D1-9C79-B57B5EDA7E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878" t="41673" r="4925" b="53322"/>
          <a:stretch/>
        </p:blipFill>
        <p:spPr>
          <a:xfrm>
            <a:off x="4938733" y="5198239"/>
            <a:ext cx="3754917" cy="40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474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8A5EE9-E4FD-4266-8795-D06D9A96A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/>
              <a:t>Обучение трансформатора стиля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A99B7E9-E75B-4499-87F3-F1F3235BD6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92" t="23247" r="54855" b="36883"/>
          <a:stretch/>
        </p:blipFill>
        <p:spPr>
          <a:xfrm>
            <a:off x="433341" y="1325563"/>
            <a:ext cx="5459768" cy="388063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8FE3A2-24BF-4F8F-BEBE-94C767EEE1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90" t="47541" r="48544" b="45210"/>
          <a:stretch/>
        </p:blipFill>
        <p:spPr>
          <a:xfrm>
            <a:off x="5086904" y="2792222"/>
            <a:ext cx="3453414" cy="37286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9ADD639-3CB8-4702-81C9-35AE73489F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262" t="57445" r="34854" b="32562"/>
          <a:stretch/>
        </p:blipFill>
        <p:spPr>
          <a:xfrm>
            <a:off x="5086904" y="3158895"/>
            <a:ext cx="3666478" cy="38316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F4F1C63-0D9C-4957-ADDB-670B593546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388" t="25792" r="29515" b="68199"/>
          <a:stretch/>
        </p:blipFill>
        <p:spPr>
          <a:xfrm>
            <a:off x="5086904" y="3908732"/>
            <a:ext cx="3666478" cy="30906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23D598E-76CA-4C4C-A04A-2914AB6F94D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874" t="55131" r="30000" b="38860"/>
          <a:stretch/>
        </p:blipFill>
        <p:spPr>
          <a:xfrm>
            <a:off x="5033637" y="4217801"/>
            <a:ext cx="3577701" cy="30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55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B89A98-F7FF-49C5-8691-A2D73AADA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117" y="249717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/>
              <a:t>Общий алгоритм обучения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C2CB225-2B43-41E9-B683-BFE099E7E7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54" t="14574" r="23205" b="31230"/>
          <a:stretch/>
        </p:blipFill>
        <p:spPr>
          <a:xfrm>
            <a:off x="1154095" y="1908698"/>
            <a:ext cx="4572001" cy="436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4183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576</TotalTime>
  <Words>1576</Words>
  <Application>Microsoft Office PowerPoint</Application>
  <PresentationFormat>Экран (4:3)</PresentationFormat>
  <Paragraphs>169</Paragraphs>
  <Slides>29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Тема Office</vt:lpstr>
      <vt:lpstr>Text Style Transfer</vt:lpstr>
      <vt:lpstr>Постановка задачи</vt:lpstr>
      <vt:lpstr>Примеры</vt:lpstr>
      <vt:lpstr>Прошлые методы решения и их недостатки</vt:lpstr>
      <vt:lpstr>Style Transformer: Unpaired Text Style Transfer without Disentangled Latent Representation</vt:lpstr>
      <vt:lpstr>Обучение сети</vt:lpstr>
      <vt:lpstr>Обучение дискриминатора</vt:lpstr>
      <vt:lpstr>Обучение трансформатора стиля</vt:lpstr>
      <vt:lpstr>Общий алгоритм обучения</vt:lpstr>
      <vt:lpstr>Оценка работы нейросети</vt:lpstr>
      <vt:lpstr>Примеры из статьи</vt:lpstr>
      <vt:lpstr>Какие варианты мы рассматривали</vt:lpstr>
      <vt:lpstr>Стихи. Подготовка данных</vt:lpstr>
      <vt:lpstr>Подготовка данных</vt:lpstr>
      <vt:lpstr>Данные 2. Русский твиттер</vt:lpstr>
      <vt:lpstr>Оценка нейросети</vt:lpstr>
      <vt:lpstr>Параметры нейросети. Стихи.</vt:lpstr>
      <vt:lpstr>Losses</vt:lpstr>
      <vt:lpstr>Evaluation</vt:lpstr>
      <vt:lpstr>Примеры сгенерированных предложений (7475 шаг)</vt:lpstr>
      <vt:lpstr>Примеры сгенерированных предложений (3500 шаг)</vt:lpstr>
      <vt:lpstr>Параметры нейросети. Стихи.</vt:lpstr>
      <vt:lpstr>Losses</vt:lpstr>
      <vt:lpstr>Примеры сгенерированных предложений (2500 шаг)</vt:lpstr>
      <vt:lpstr>Параметры нейросети. Твиттер.</vt:lpstr>
      <vt:lpstr>Losses</vt:lpstr>
      <vt:lpstr>Примеры</vt:lpstr>
      <vt:lpstr>Незакрытые вопросы</vt:lpstr>
      <vt:lpstr>Вклад участников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Style Transfer</dc:title>
  <dc:creator>A</dc:creator>
  <cp:lastModifiedBy>A</cp:lastModifiedBy>
  <cp:revision>46</cp:revision>
  <dcterms:created xsi:type="dcterms:W3CDTF">2020-06-15T18:46:32Z</dcterms:created>
  <dcterms:modified xsi:type="dcterms:W3CDTF">2020-06-17T17:05:37Z</dcterms:modified>
</cp:coreProperties>
</file>

<file path=docProps/thumbnail.jpeg>
</file>